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56" r:id="rId3"/>
    <p:sldId id="257" r:id="rId4"/>
    <p:sldId id="258" r:id="rId5"/>
    <p:sldId id="259" r:id="rId6"/>
    <p:sldId id="269" r:id="rId7"/>
    <p:sldId id="265" r:id="rId8"/>
    <p:sldId id="270" r:id="rId9"/>
    <p:sldId id="260" r:id="rId10"/>
    <p:sldId id="271"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C315CA-7744-4CBF-B489-AAEFFF61871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C315CA-7744-4CBF-B489-AAEFFF61871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973762"/>
          </a:xfrm>
        </p:spPr>
        <p:txBody>
          <a:bodyPr/>
          <a:lstStyle/>
          <a:p>
            <a:r>
              <a:rPr lang="ar-IQ" dirty="0" smtClean="0"/>
              <a:t/>
            </a:r>
            <a:br>
              <a:rPr lang="ar-IQ" dirty="0" smtClean="0"/>
            </a:br>
            <a:r>
              <a:rPr lang="ar-IQ" dirty="0" smtClean="0"/>
              <a:t>المقابلة الارشادية</a:t>
            </a:r>
            <a:br>
              <a:rPr lang="ar-IQ" dirty="0" smtClean="0"/>
            </a:br>
            <a:r>
              <a:rPr lang="ar-IQ" dirty="0" smtClean="0"/>
              <a:t/>
            </a:r>
            <a:br>
              <a:rPr lang="ar-IQ" dirty="0" smtClean="0"/>
            </a:br>
            <a:r>
              <a:rPr lang="ar-IQ" dirty="0" smtClean="0"/>
              <a:t>اعداد</a:t>
            </a:r>
            <a:r>
              <a:rPr lang="ar-IQ" dirty="0" smtClean="0"/>
              <a:t/>
            </a:r>
            <a:br>
              <a:rPr lang="ar-IQ" dirty="0" smtClean="0"/>
            </a:br>
            <a:r>
              <a:rPr lang="ar-IQ" dirty="0" smtClean="0"/>
              <a:t>ا.م.د. اياد هاشم محمد</a:t>
            </a:r>
            <a:br>
              <a:rPr lang="ar-IQ" dirty="0" smtClean="0"/>
            </a:br>
            <a:r>
              <a:rPr lang="ar-IQ" smtClean="0"/>
              <a:t/>
            </a:r>
            <a:br>
              <a:rPr lang="ar-IQ" smtClean="0"/>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2- من حيث </a:t>
            </a:r>
            <a:r>
              <a:rPr lang="ar-SA" dirty="0" err="1" smtClean="0"/>
              <a:t>الغرض:-</a:t>
            </a:r>
            <a:endParaRPr lang="ar-SA" dirty="0"/>
          </a:p>
        </p:txBody>
      </p:sp>
      <p:sp>
        <p:nvSpPr>
          <p:cNvPr id="3" name="عنصر نائب للمحتوى 2"/>
          <p:cNvSpPr>
            <a:spLocks noGrp="1"/>
          </p:cNvSpPr>
          <p:nvPr>
            <p:ph idx="1"/>
          </p:nvPr>
        </p:nvSpPr>
        <p:spPr>
          <a:xfrm>
            <a:off x="457200" y="1295400"/>
            <a:ext cx="8229600" cy="5105400"/>
          </a:xfrm>
        </p:spPr>
        <p:txBody>
          <a:bodyPr>
            <a:noAutofit/>
          </a:bodyPr>
          <a:lstStyle/>
          <a:p>
            <a:pPr algn="just">
              <a:lnSpc>
                <a:spcPct val="150000"/>
              </a:lnSpc>
            </a:pPr>
            <a:r>
              <a:rPr lang="ar-SA" sz="2400" b="1" dirty="0" smtClean="0"/>
              <a:t>جـ- المقابلة الارشادية والعلاجية:-</a:t>
            </a:r>
            <a:endParaRPr lang="en-US" sz="2400" b="1" dirty="0" smtClean="0"/>
          </a:p>
          <a:p>
            <a:pPr algn="just">
              <a:lnSpc>
                <a:spcPct val="150000"/>
              </a:lnSpc>
              <a:buNone/>
            </a:pPr>
            <a:r>
              <a:rPr lang="ar-IQ" sz="2400" dirty="0" smtClean="0"/>
              <a:t>     </a:t>
            </a:r>
            <a:r>
              <a:rPr lang="ar-SA" sz="2400" dirty="0" smtClean="0"/>
              <a:t>        تتبع المقابلة الارشادية والعلاجية المنهج العلاجي في الإرشاد وتسعى لتعديل شخصية المسترشد بما يساعده في رفع مستواى توافقه النفسي وتكيفه الاجتماعي, وتهدف إلى تمكين المسترشد من فهم نفسه وقدراته وتخليصه من مشاعر الخوف والقلق والصراعات النفسية, بما يتيح له انطلاق الافكار والانفعالات ومساعدته في تحقيق ذاته ورفع مستوى صحته النفسية.</a:t>
            </a:r>
            <a:endParaRPr lang="en-US" sz="2400" dirty="0" smtClean="0"/>
          </a:p>
        </p:txBody>
      </p:sp>
    </p:spTree>
    <p:extLst>
      <p:ext uri="{BB962C8B-B14F-4D97-AF65-F5344CB8AC3E}">
        <p14:creationId xmlns:p14="http://schemas.microsoft.com/office/powerpoint/2010/main" val="406163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228600"/>
            <a:ext cx="7772400" cy="1470025"/>
          </a:xfrm>
        </p:spPr>
        <p:txBody>
          <a:bodyPr/>
          <a:lstStyle/>
          <a:p>
            <a:r>
              <a:rPr lang="ar-IQ" dirty="0" smtClean="0"/>
              <a:t>المقابلة الارشادية</a:t>
            </a:r>
            <a:endParaRPr lang="ar-SA" dirty="0"/>
          </a:p>
        </p:txBody>
      </p:sp>
      <p:sp>
        <p:nvSpPr>
          <p:cNvPr id="3" name="عنوان فرعي 2"/>
          <p:cNvSpPr>
            <a:spLocks noGrp="1"/>
          </p:cNvSpPr>
          <p:nvPr>
            <p:ph type="subTitle" idx="1"/>
          </p:nvPr>
        </p:nvSpPr>
        <p:spPr>
          <a:xfrm>
            <a:off x="1143000" y="1905000"/>
            <a:ext cx="6400800" cy="4572000"/>
          </a:xfrm>
        </p:spPr>
        <p:txBody>
          <a:bodyPr>
            <a:normAutofit fontScale="92500" lnSpcReduction="20000"/>
          </a:bodyPr>
          <a:lstStyle/>
          <a:p>
            <a:pPr algn="just"/>
            <a:r>
              <a:rPr lang="ar-SA" b="1" u="sng" dirty="0">
                <a:solidFill>
                  <a:schemeClr val="tx1"/>
                </a:solidFill>
              </a:rPr>
              <a:t>المقدمة</a:t>
            </a:r>
            <a:endParaRPr lang="en-US" dirty="0">
              <a:solidFill>
                <a:schemeClr val="tx1"/>
              </a:solidFill>
            </a:endParaRPr>
          </a:p>
          <a:p>
            <a:pPr algn="just"/>
            <a:r>
              <a:rPr lang="ar-SA" dirty="0">
                <a:solidFill>
                  <a:schemeClr val="tx1"/>
                </a:solidFill>
              </a:rPr>
              <a:t>        موضوعنا لهذا اليوم هو الوسيلة الثالثة من وسائل جمع المعلومات للعملية </a:t>
            </a:r>
            <a:r>
              <a:rPr lang="ar-SA" dirty="0" err="1">
                <a:solidFill>
                  <a:schemeClr val="tx1"/>
                </a:solidFill>
              </a:rPr>
              <a:t>الارشادية </a:t>
            </a:r>
            <a:r>
              <a:rPr lang="ar-SA" dirty="0">
                <a:solidFill>
                  <a:schemeClr val="tx1"/>
                </a:solidFill>
              </a:rPr>
              <a:t>(المقابلة الارشادية) حيث تستعمل المقابلة على نطاق واسع في حياتنا اليومية وفي ميادين متعددة بطرق علمية وغير علمية, فيستعملها اصحاب المؤسسات للاختيار المهني وانتقاء المرشحين لوظيفة معينة, ويستعملها الطبيب للتعرف على حالة المريض وتشخيص مرضه لغرض علاجه, ويستعملها المرشد النفسي لتحديد المشكلات التي يعاني منها المسترشد فتتعد استعمالاتها وفقا للشخص الذي يستعملها.</a:t>
            </a:r>
            <a:endParaRPr lang="en-US" dirty="0">
              <a:solidFill>
                <a:schemeClr val="tx1"/>
              </a:solidFill>
            </a:endParaRP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عرف المقابلة الارشادية؟</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dirty="0"/>
              <a:t>تعرف المقابلة </a:t>
            </a:r>
            <a:r>
              <a:rPr lang="ar-SA" dirty="0" err="1"/>
              <a:t>الارشادية </a:t>
            </a:r>
            <a:r>
              <a:rPr lang="ar-SA" dirty="0"/>
              <a:t>(هي عبارة عن علاقة اجتماعية مهنية وجها لوجه بين المرشد والمسترشد يسودها جو من الثقة المتبادلة بين الطرفين من اجل جمع المعلومات لحل المشكلة</a:t>
            </a:r>
            <a:r>
              <a:rPr lang="ar-SA" dirty="0" err="1"/>
              <a:t>).</a:t>
            </a:r>
            <a:endParaRPr lang="en-US" dirty="0"/>
          </a:p>
          <a:p>
            <a:r>
              <a:rPr lang="ar-SA" dirty="0"/>
              <a:t>من خلال التعريف يتبين ان المقابلة الارشادية </a:t>
            </a:r>
            <a:r>
              <a:rPr lang="ar-SA" dirty="0" err="1"/>
              <a:t>علاقه</a:t>
            </a:r>
            <a:r>
              <a:rPr lang="ar-SA" dirty="0"/>
              <a:t> مهنية واجتماعية بين طرفين ويشترط ان يكون هنالك جو من الثقة المتبادلة لغرض ان يفصح المسترشد ويتكلم بحرية عن المشكلة التي </a:t>
            </a:r>
            <a:r>
              <a:rPr lang="ar-SA" dirty="0" err="1"/>
              <a:t>تواجهه.</a:t>
            </a:r>
            <a:r>
              <a:rPr lang="ar-SA"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انواع المقابلة؟</a:t>
            </a:r>
            <a:r>
              <a:rPr lang="en-US" dirty="0"/>
              <a:t/>
            </a:r>
            <a:br>
              <a:rPr lang="en-US" dirty="0"/>
            </a:br>
            <a:endParaRPr lang="ar-SA" dirty="0"/>
          </a:p>
        </p:txBody>
      </p:sp>
      <p:sp>
        <p:nvSpPr>
          <p:cNvPr id="3" name="عنصر نائب للمحتوى 2"/>
          <p:cNvSpPr>
            <a:spLocks noGrp="1"/>
          </p:cNvSpPr>
          <p:nvPr>
            <p:ph idx="1"/>
          </p:nvPr>
        </p:nvSpPr>
        <p:spPr>
          <a:xfrm>
            <a:off x="457200" y="1600200"/>
            <a:ext cx="8229600" cy="4525963"/>
          </a:xfrm>
        </p:spPr>
        <p:txBody>
          <a:bodyPr>
            <a:normAutofit/>
          </a:bodyPr>
          <a:lstStyle/>
          <a:p>
            <a:r>
              <a:rPr lang="ar-SA" b="1" dirty="0"/>
              <a:t>تقسم المقابلة إلى عدة انواع </a:t>
            </a:r>
            <a:r>
              <a:rPr lang="ar-SA" b="1" dirty="0" err="1" smtClean="0"/>
              <a:t>ومنها:-</a:t>
            </a:r>
            <a:endParaRPr lang="en-US" b="1" dirty="0"/>
          </a:p>
          <a:p>
            <a:endParaRPr lang="ar-SA" b="1" dirty="0"/>
          </a:p>
        </p:txBody>
      </p:sp>
      <p:graphicFrame>
        <p:nvGraphicFramePr>
          <p:cNvPr id="4" name="جدول 3"/>
          <p:cNvGraphicFramePr>
            <a:graphicFrameLocks noGrp="1"/>
          </p:cNvGraphicFramePr>
          <p:nvPr/>
        </p:nvGraphicFramePr>
        <p:xfrm>
          <a:off x="609600" y="2286000"/>
          <a:ext cx="7696200" cy="3733800"/>
        </p:xfrm>
        <a:graphic>
          <a:graphicData uri="http://schemas.openxmlformats.org/drawingml/2006/table">
            <a:tbl>
              <a:tblPr rtl="1" firstRow="1" bandRow="1">
                <a:tableStyleId>{93296810-A885-4BE3-A3E7-6D5BEEA58F35}</a:tableStyleId>
              </a:tblPr>
              <a:tblGrid>
                <a:gridCol w="3818183"/>
                <a:gridCol w="3878017"/>
              </a:tblGrid>
              <a:tr h="100525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من حيث الاسلوب وتقسم </a:t>
                      </a:r>
                      <a:r>
                        <a:rPr lang="ar-SA" sz="2800" dirty="0" err="1" smtClean="0"/>
                        <a:t>إلى:-</a:t>
                      </a:r>
                      <a:endParaRPr lang="en-US" sz="2800" dirty="0" smtClean="0"/>
                    </a:p>
                    <a:p>
                      <a:pPr rtl="1"/>
                      <a:endParaRPr lang="ar-SA" sz="2800" dirty="0"/>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من حيث الغرض</a:t>
                      </a:r>
                      <a:r>
                        <a:rPr lang="ar-IQ" sz="2800" baseline="0" dirty="0" smtClean="0"/>
                        <a:t> وتقسم </a:t>
                      </a:r>
                      <a:r>
                        <a:rPr lang="ar-IQ" sz="2800" baseline="0" dirty="0" err="1" smtClean="0"/>
                        <a:t>الى :-</a:t>
                      </a:r>
                      <a:endParaRPr lang="en-US" sz="2800" dirty="0" smtClean="0"/>
                    </a:p>
                    <a:p>
                      <a:pPr rtl="1"/>
                      <a:endParaRPr lang="ar-SA" sz="2800" dirty="0"/>
                    </a:p>
                  </a:txBody>
                  <a:tcPr/>
                </a:tc>
              </a:tr>
              <a:tr h="272854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IQ" sz="2800" dirty="0" smtClean="0"/>
                        <a:t>أ-</a:t>
                      </a:r>
                      <a:r>
                        <a:rPr lang="ar-SA" sz="2800" dirty="0" smtClean="0"/>
                        <a:t>المقابلة المبدئية.</a:t>
                      </a:r>
                      <a:endParaRPr lang="en-US" sz="2800" dirty="0" smtClean="0"/>
                    </a:p>
                    <a:p>
                      <a:pPr lvl="0"/>
                      <a:r>
                        <a:rPr lang="ar-IQ" sz="2800" dirty="0" err="1" smtClean="0"/>
                        <a:t>ب -</a:t>
                      </a:r>
                      <a:r>
                        <a:rPr lang="ar-SA" sz="2800" dirty="0" smtClean="0"/>
                        <a:t>المقابلة القصيرة.</a:t>
                      </a:r>
                      <a:endParaRPr lang="en-US" sz="2800" dirty="0" smtClean="0"/>
                    </a:p>
                    <a:p>
                      <a:pPr lvl="0"/>
                      <a:r>
                        <a:rPr lang="ar-IQ" sz="2800" dirty="0" smtClean="0"/>
                        <a:t>ج-</a:t>
                      </a:r>
                      <a:r>
                        <a:rPr lang="ar-SA" sz="2800" dirty="0" smtClean="0"/>
                        <a:t>المقابلة الجماعية.</a:t>
                      </a:r>
                      <a:endParaRPr lang="en-US" sz="2800" dirty="0" smtClean="0"/>
                    </a:p>
                    <a:p>
                      <a:pPr lvl="0"/>
                      <a:r>
                        <a:rPr lang="ar-IQ" sz="2800" dirty="0" smtClean="0"/>
                        <a:t>د-</a:t>
                      </a:r>
                      <a:r>
                        <a:rPr lang="ar-SA" sz="2800" dirty="0" smtClean="0"/>
                        <a:t>المقابلة الفردية.</a:t>
                      </a:r>
                      <a:endParaRPr lang="en-US" sz="2800" dirty="0" smtClean="0"/>
                    </a:p>
                    <a:p>
                      <a:r>
                        <a:rPr lang="ar-SA" sz="2800" dirty="0" smtClean="0"/>
                        <a:t>هـ- مقابلة حرة.</a:t>
                      </a:r>
                      <a:endParaRPr lang="en-US" sz="2800" dirty="0" smtClean="0"/>
                    </a:p>
                    <a:p>
                      <a:r>
                        <a:rPr lang="ar-SA" sz="2800" dirty="0" smtClean="0"/>
                        <a:t>و- مقابلة مقيدة.</a:t>
                      </a:r>
                      <a:endParaRPr lang="ar-SA" sz="2800" dirty="0"/>
                    </a:p>
                  </a:txBody>
                  <a:tcPr/>
                </a:tc>
                <a:tc>
                  <a:txBody>
                    <a:bodyPr/>
                    <a:lstStyle/>
                    <a:p>
                      <a:r>
                        <a:rPr lang="ar-SA" sz="2800" dirty="0" smtClean="0"/>
                        <a:t>أ‌- المقابلة المعلوماتية.</a:t>
                      </a:r>
                      <a:endParaRPr lang="en-US" sz="2800" dirty="0" smtClean="0"/>
                    </a:p>
                    <a:p>
                      <a:r>
                        <a:rPr lang="ar-SA" sz="2800" dirty="0" smtClean="0"/>
                        <a:t>ب‌- المقابلة التشخيصية.</a:t>
                      </a:r>
                      <a:endParaRPr lang="en-US" sz="2800" dirty="0" smtClean="0"/>
                    </a:p>
                    <a:p>
                      <a:r>
                        <a:rPr lang="ar-SA" sz="2800" dirty="0" smtClean="0"/>
                        <a:t>ج‌- المقابلة الارشادية والعلاجية.</a:t>
                      </a:r>
                      <a:endParaRPr lang="en-US" sz="2800" dirty="0" smtClean="0"/>
                    </a:p>
                    <a:p>
                      <a:r>
                        <a:rPr lang="ar-SA" sz="2800" dirty="0" smtClean="0"/>
                        <a:t>د‌- المقابلة المهنية.</a:t>
                      </a:r>
                      <a:endParaRPr lang="en-US" sz="2800" dirty="0" smtClean="0"/>
                    </a:p>
                    <a:p>
                      <a:r>
                        <a:rPr lang="ar-SA" sz="2800" dirty="0" smtClean="0"/>
                        <a:t>هـ- المقابلة المسحية والبحثية.</a:t>
                      </a:r>
                      <a:endParaRPr lang="en-US" sz="2800" dirty="0" smtClean="0"/>
                    </a:p>
                    <a:p>
                      <a:pPr rtl="1"/>
                      <a:endParaRPr lang="ar-SA" sz="28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توضيح انواع المقابلة؟</a:t>
            </a:r>
            <a:r>
              <a:rPr lang="en-US" dirty="0" smtClean="0"/>
              <a:t/>
            </a:r>
            <a:br>
              <a:rPr lang="en-US" dirty="0" smtClean="0"/>
            </a:br>
            <a:r>
              <a:rPr lang="ar-SA" dirty="0" smtClean="0"/>
              <a:t>1- من حيث الاسلوب تقسم </a:t>
            </a:r>
            <a:r>
              <a:rPr lang="ar-SA" dirty="0" err="1" smtClean="0"/>
              <a:t>إلى:-</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219200"/>
            <a:ext cx="8229600" cy="5181600"/>
          </a:xfrm>
        </p:spPr>
        <p:txBody>
          <a:bodyPr>
            <a:normAutofit fontScale="85000" lnSpcReduction="20000"/>
          </a:bodyPr>
          <a:lstStyle/>
          <a:p>
            <a:pPr lvl="0" algn="just"/>
            <a:r>
              <a:rPr lang="ar-IQ" sz="3400" b="1" dirty="0" smtClean="0"/>
              <a:t>أ-</a:t>
            </a:r>
            <a:r>
              <a:rPr lang="ar-SA" sz="3400" b="1" dirty="0" smtClean="0"/>
              <a:t>المقابلة </a:t>
            </a:r>
            <a:r>
              <a:rPr lang="ar-SA" sz="3400" b="1" dirty="0" err="1" smtClean="0"/>
              <a:t>المبدئية:-</a:t>
            </a:r>
            <a:endParaRPr lang="en-US" sz="3400" b="1" dirty="0" smtClean="0"/>
          </a:p>
          <a:p>
            <a:pPr algn="just">
              <a:buNone/>
            </a:pPr>
            <a:r>
              <a:rPr lang="ar-IQ" sz="3400" dirty="0" smtClean="0"/>
              <a:t>    </a:t>
            </a:r>
            <a:r>
              <a:rPr lang="ar-SA" sz="3400" dirty="0" smtClean="0"/>
              <a:t>       وهي اول مقابلة مع المسترشد ويتم فيها التمهيد للمقابلات التالية, ويتحدد فيها </a:t>
            </a:r>
            <a:r>
              <a:rPr lang="ar-SA" sz="3400" dirty="0" err="1" smtClean="0"/>
              <a:t>مايريده</a:t>
            </a:r>
            <a:r>
              <a:rPr lang="ar-SA" sz="3400" dirty="0" smtClean="0"/>
              <a:t> المسترشد من خدمات ارشادية </a:t>
            </a:r>
            <a:r>
              <a:rPr lang="ar-SA" sz="3400" dirty="0" err="1" smtClean="0"/>
              <a:t>ومايريده</a:t>
            </a:r>
            <a:r>
              <a:rPr lang="ar-SA" sz="3400" dirty="0" smtClean="0"/>
              <a:t> المرشد من المسترشد.</a:t>
            </a:r>
            <a:endParaRPr lang="en-US" sz="3400" dirty="0" smtClean="0"/>
          </a:p>
          <a:p>
            <a:pPr algn="just">
              <a:buNone/>
            </a:pPr>
            <a:r>
              <a:rPr lang="ar-IQ" sz="3400" dirty="0" smtClean="0"/>
              <a:t>      </a:t>
            </a:r>
            <a:r>
              <a:rPr lang="ar-SA" sz="3400" dirty="0" smtClean="0"/>
              <a:t>عادة ما تتم هذه المقابلة دون تخطيط مسبق من قبل المرشد ولكنها تكون بداية لعقد المقابلات التالية مع المسترشد,  </a:t>
            </a:r>
            <a:r>
              <a:rPr lang="ar-SA" sz="3400" dirty="0" err="1" smtClean="0"/>
              <a:t>والالتفاق</a:t>
            </a:r>
            <a:r>
              <a:rPr lang="ar-SA" sz="3400" dirty="0" smtClean="0"/>
              <a:t> على موعد اللقاءات والتعارف وبناء الثقة.</a:t>
            </a:r>
            <a:endParaRPr lang="en-US" sz="3400" dirty="0" smtClean="0"/>
          </a:p>
          <a:p>
            <a:pPr algn="just"/>
            <a:r>
              <a:rPr lang="ar-SA" sz="3400" b="1" dirty="0" smtClean="0"/>
              <a:t>ب- المقابلة </a:t>
            </a:r>
            <a:r>
              <a:rPr lang="ar-SA" sz="3400" b="1" dirty="0" err="1" smtClean="0"/>
              <a:t>القصيرة:-</a:t>
            </a:r>
            <a:endParaRPr lang="ar-IQ" sz="3400" b="1" dirty="0" smtClean="0"/>
          </a:p>
          <a:p>
            <a:pPr algn="just">
              <a:buNone/>
            </a:pPr>
            <a:r>
              <a:rPr lang="ar-IQ" sz="3400" dirty="0" smtClean="0"/>
              <a:t>        </a:t>
            </a:r>
            <a:r>
              <a:rPr lang="ar-SA" sz="3400" dirty="0" smtClean="0"/>
              <a:t>      تستغرق هذه المقابلة وقتا قصيرا عندما تكون المشكلة بسيطة وطارئة وسهلة وواضحة ويستطيع المسترشد حل المشكلة بنفسه.</a:t>
            </a:r>
            <a:endParaRPr lang="en-US" sz="3400" dirty="0" smtClean="0"/>
          </a:p>
          <a:p>
            <a:pPr algn="just">
              <a:buNone/>
            </a:pPr>
            <a:r>
              <a:rPr lang="ar-IQ" sz="3400" dirty="0" smtClean="0"/>
              <a:t>     </a:t>
            </a:r>
            <a:r>
              <a:rPr lang="ar-SA" sz="3400" dirty="0" smtClean="0"/>
              <a:t>يطلب المسترشد خلال هذه المقابلة استشارة بسيطة من المرشد لحل مشكلته.</a:t>
            </a:r>
            <a:endParaRPr lang="en-US" sz="3400" dirty="0" smtClean="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توضيح انواع المقابلة؟</a:t>
            </a:r>
            <a:r>
              <a:rPr lang="en-US" dirty="0" smtClean="0"/>
              <a:t/>
            </a:r>
            <a:br>
              <a:rPr lang="en-US" dirty="0" smtClean="0"/>
            </a:br>
            <a:r>
              <a:rPr lang="ar-SA" dirty="0" smtClean="0"/>
              <a:t>1- من حيث الاسلوب تقسم </a:t>
            </a:r>
            <a:r>
              <a:rPr lang="ar-SA" dirty="0" err="1" smtClean="0"/>
              <a:t>إلى:-</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219200"/>
            <a:ext cx="8229600" cy="5181600"/>
          </a:xfrm>
        </p:spPr>
        <p:txBody>
          <a:bodyPr>
            <a:normAutofit/>
          </a:bodyPr>
          <a:lstStyle/>
          <a:p>
            <a:pPr algn="just"/>
            <a:r>
              <a:rPr lang="ar-SA" sz="3400" b="1" dirty="0" smtClean="0"/>
              <a:t>جـ- المقابلة الجماعية:- </a:t>
            </a:r>
            <a:endParaRPr lang="en-US" sz="3400" b="1" dirty="0" smtClean="0"/>
          </a:p>
          <a:p>
            <a:pPr algn="just">
              <a:buNone/>
            </a:pPr>
            <a:r>
              <a:rPr lang="ar-IQ" sz="3400" dirty="0" smtClean="0"/>
              <a:t>      </a:t>
            </a:r>
            <a:r>
              <a:rPr lang="ar-SA" sz="3400" dirty="0" smtClean="0"/>
              <a:t>        تتم هذه المقابلة مع جماعة من المسترشدين كما يحدث مع جماعة من الطلاب الذين يعانون من مشكلات مشتركة فيما بينهم.</a:t>
            </a:r>
            <a:endParaRPr lang="en-US" sz="3400" dirty="0" smtClean="0"/>
          </a:p>
          <a:p>
            <a:pPr algn="just"/>
            <a:r>
              <a:rPr lang="ar-SA" sz="3400" b="1" dirty="0" smtClean="0"/>
              <a:t>د- المقابلة </a:t>
            </a:r>
            <a:r>
              <a:rPr lang="ar-SA" sz="3400" b="1" dirty="0" err="1" smtClean="0"/>
              <a:t>الفردية:-</a:t>
            </a:r>
            <a:endParaRPr lang="en-US" sz="3400" b="1" dirty="0" smtClean="0"/>
          </a:p>
          <a:p>
            <a:pPr algn="just">
              <a:buNone/>
            </a:pPr>
            <a:r>
              <a:rPr lang="ar-IQ" sz="3400" dirty="0" smtClean="0"/>
              <a:t>  </a:t>
            </a:r>
            <a:r>
              <a:rPr lang="ar-SA" sz="3400" dirty="0" smtClean="0"/>
              <a:t>       وتتم بين المرشد ومسترشد واحد فقط.</a:t>
            </a:r>
            <a:endParaRPr lang="en-US" sz="3400" dirty="0" smtClean="0"/>
          </a:p>
          <a:p>
            <a:pPr>
              <a:buNone/>
            </a:pPr>
            <a:endParaRPr lang="en-US" dirty="0" smtClean="0"/>
          </a:p>
        </p:txBody>
      </p:sp>
    </p:spTree>
    <p:extLst>
      <p:ext uri="{BB962C8B-B14F-4D97-AF65-F5344CB8AC3E}">
        <p14:creationId xmlns:p14="http://schemas.microsoft.com/office/powerpoint/2010/main" val="2040784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09600" y="533400"/>
            <a:ext cx="7620000" cy="5592763"/>
          </a:xfrm>
        </p:spPr>
        <p:txBody>
          <a:bodyPr>
            <a:normAutofit/>
          </a:bodyPr>
          <a:lstStyle/>
          <a:p>
            <a:pPr algn="just"/>
            <a:r>
              <a:rPr lang="ar-IQ" b="1" dirty="0" err="1" smtClean="0"/>
              <a:t>هـ-</a:t>
            </a:r>
            <a:r>
              <a:rPr lang="ar-IQ" b="1" dirty="0" smtClean="0"/>
              <a:t> </a:t>
            </a:r>
            <a:r>
              <a:rPr lang="ar-SA" b="1" dirty="0" smtClean="0"/>
              <a:t>المقابلة </a:t>
            </a:r>
            <a:r>
              <a:rPr lang="ar-SA" b="1" dirty="0" err="1" smtClean="0"/>
              <a:t>الحرة:-</a:t>
            </a:r>
            <a:endParaRPr lang="en-US" b="1" dirty="0" smtClean="0"/>
          </a:p>
          <a:p>
            <a:pPr algn="just">
              <a:buNone/>
            </a:pPr>
            <a:r>
              <a:rPr lang="ar-IQ" dirty="0" smtClean="0"/>
              <a:t>  </a:t>
            </a:r>
            <a:r>
              <a:rPr lang="ar-SA" dirty="0" smtClean="0"/>
              <a:t>       تكون هذه المقابلة غير مقيدة بأسئلة او بموضوعات او تعليمات بل هي مقابلة مرنة وحرة يترك المسترشد التعبير عن افكار</a:t>
            </a:r>
            <a:r>
              <a:rPr lang="ar-IQ" dirty="0" smtClean="0"/>
              <a:t>ه </a:t>
            </a:r>
            <a:r>
              <a:rPr lang="ar-SA" dirty="0" smtClean="0"/>
              <a:t>بحرية عن طريق التداعي الحر, وتسير بطريقة تلقائية.</a:t>
            </a:r>
            <a:endParaRPr lang="en-US" dirty="0" smtClean="0"/>
          </a:p>
          <a:p>
            <a:pPr algn="just">
              <a:buNone/>
            </a:pPr>
            <a:r>
              <a:rPr lang="ar-IQ" dirty="0" smtClean="0"/>
              <a:t>         </a:t>
            </a:r>
            <a:r>
              <a:rPr lang="ar-SA" dirty="0" smtClean="0"/>
              <a:t>المقابلة الجماعية والفردية واضحة اما المقابلة الحرة فتعني ترك المسترشد يتكلم بحرية عن مشكلته ويكون المرشد شديد الملاحظة لكلام المسترشد وتعبيراته اللفظية وغير اللفظية.</a:t>
            </a:r>
            <a:endParaRPr lang="en-US" dirty="0" smtClean="0"/>
          </a:p>
          <a:p>
            <a:pPr algn="just"/>
            <a:endParaRPr lang="ar-IQ"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609600" y="533400"/>
            <a:ext cx="7620000" cy="5592763"/>
          </a:xfrm>
        </p:spPr>
        <p:txBody>
          <a:bodyPr>
            <a:normAutofit/>
          </a:bodyPr>
          <a:lstStyle/>
          <a:p>
            <a:pPr algn="just"/>
            <a:endParaRPr lang="ar-IQ" dirty="0" smtClean="0"/>
          </a:p>
          <a:p>
            <a:pPr algn="just"/>
            <a:r>
              <a:rPr lang="ar-SA" b="1" dirty="0" smtClean="0"/>
              <a:t>و- المقابلة المقيدة:</a:t>
            </a:r>
            <a:r>
              <a:rPr lang="ar-IQ" b="1" dirty="0" smtClean="0"/>
              <a:t>-</a:t>
            </a:r>
            <a:endParaRPr lang="en-US" b="1" dirty="0" smtClean="0"/>
          </a:p>
          <a:p>
            <a:pPr algn="just">
              <a:buNone/>
            </a:pPr>
            <a:r>
              <a:rPr lang="ar-IQ" dirty="0" smtClean="0"/>
              <a:t>   </a:t>
            </a:r>
            <a:r>
              <a:rPr lang="ar-SA" dirty="0" smtClean="0"/>
              <a:t>         تكون هذه المقابلة مقيدة بأسئلة محددة للإجابة عليها من قبل المسترشد ومن مميزاتها هو ضمان الحصول على معلومات ضرورية وتوفير الوقت والجهد وعيوبها تفويت الفرصة على المسترشد للحديث عن معلومات يريد الافصاح عنها والنقص بالمرونة والجمود.</a:t>
            </a:r>
            <a:endParaRPr lang="en-US" dirty="0" smtClean="0"/>
          </a:p>
          <a:p>
            <a:pPr algn="just">
              <a:buNone/>
            </a:pPr>
            <a:r>
              <a:rPr lang="ar-IQ" dirty="0" smtClean="0"/>
              <a:t>           </a:t>
            </a:r>
            <a:r>
              <a:rPr lang="ar-SA" dirty="0" smtClean="0"/>
              <a:t>هذه المقابلة يطلق عليها المقابلة المقننة لأنها تحدد المسترشد بالإجابة على مجموعة من الاسئلة.</a:t>
            </a:r>
            <a:endParaRPr lang="en-US" dirty="0" smtClean="0"/>
          </a:p>
          <a:p>
            <a:endParaRPr lang="ar-SA" dirty="0"/>
          </a:p>
        </p:txBody>
      </p:sp>
    </p:spTree>
    <p:extLst>
      <p:ext uri="{BB962C8B-B14F-4D97-AF65-F5344CB8AC3E}">
        <p14:creationId xmlns:p14="http://schemas.microsoft.com/office/powerpoint/2010/main" val="111829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2- من حيث </a:t>
            </a:r>
            <a:r>
              <a:rPr lang="ar-SA" dirty="0" err="1" smtClean="0"/>
              <a:t>الغرض:-</a:t>
            </a:r>
            <a:endParaRPr lang="ar-SA" dirty="0"/>
          </a:p>
        </p:txBody>
      </p:sp>
      <p:sp>
        <p:nvSpPr>
          <p:cNvPr id="3" name="عنصر نائب للمحتوى 2"/>
          <p:cNvSpPr>
            <a:spLocks noGrp="1"/>
          </p:cNvSpPr>
          <p:nvPr>
            <p:ph idx="1"/>
          </p:nvPr>
        </p:nvSpPr>
        <p:spPr>
          <a:xfrm>
            <a:off x="457200" y="1295400"/>
            <a:ext cx="8229600" cy="5105400"/>
          </a:xfrm>
        </p:spPr>
        <p:txBody>
          <a:bodyPr>
            <a:noAutofit/>
          </a:bodyPr>
          <a:lstStyle/>
          <a:p>
            <a:pPr lvl="0" algn="just"/>
            <a:r>
              <a:rPr lang="ar-IQ" sz="2400" b="1" dirty="0" err="1" smtClean="0"/>
              <a:t>أ-</a:t>
            </a:r>
            <a:r>
              <a:rPr lang="ar-IQ" sz="2400" b="1" dirty="0" smtClean="0"/>
              <a:t> </a:t>
            </a:r>
            <a:r>
              <a:rPr lang="ar-SA" sz="2400" b="1" dirty="0" smtClean="0"/>
              <a:t>المقابلة </a:t>
            </a:r>
            <a:r>
              <a:rPr lang="ar-SA" sz="2400" b="1" dirty="0" err="1" smtClean="0"/>
              <a:t>المعلوماتية:-</a:t>
            </a:r>
            <a:endParaRPr lang="en-US" sz="2400" b="1" dirty="0" smtClean="0"/>
          </a:p>
          <a:p>
            <a:pPr algn="just">
              <a:buNone/>
            </a:pPr>
            <a:r>
              <a:rPr lang="ar-IQ" sz="2400" dirty="0" smtClean="0"/>
              <a:t>   </a:t>
            </a:r>
            <a:r>
              <a:rPr lang="ar-SA" sz="2400" dirty="0" smtClean="0"/>
              <a:t>        حيث يطلب المسترشد فيها من المرشد بعض المعلومات حول الدراسة او الشخص او كيفية الدخول إلى الجامعات او المعاهد, وتتميز هذه المقابلة بكونها غير مخطط لها, لكنها تعد من اهم المقابلات الارشادية لانها اول مواجهة بين المرشد والمسترشد.</a:t>
            </a:r>
            <a:endParaRPr lang="ar-IQ" sz="2400" dirty="0" smtClean="0"/>
          </a:p>
          <a:p>
            <a:pPr algn="just">
              <a:buNone/>
            </a:pPr>
            <a:endParaRPr lang="en-US" sz="2400" dirty="0" smtClean="0"/>
          </a:p>
          <a:p>
            <a:pPr lvl="0" algn="just">
              <a:buNone/>
            </a:pPr>
            <a:r>
              <a:rPr lang="ar-IQ" sz="2400" b="1" dirty="0" err="1" smtClean="0"/>
              <a:t>ب -</a:t>
            </a:r>
            <a:r>
              <a:rPr lang="ar-SA" sz="2400" b="1" dirty="0" smtClean="0"/>
              <a:t>المقابلة </a:t>
            </a:r>
            <a:r>
              <a:rPr lang="ar-SA" sz="2400" b="1" dirty="0" err="1" smtClean="0"/>
              <a:t>التشخيصية:-</a:t>
            </a:r>
            <a:r>
              <a:rPr lang="ar-SA" sz="2400" b="1" dirty="0" smtClean="0"/>
              <a:t> </a:t>
            </a:r>
            <a:endParaRPr lang="en-US" sz="2400" b="1" dirty="0" smtClean="0"/>
          </a:p>
          <a:p>
            <a:pPr algn="just">
              <a:buNone/>
            </a:pPr>
            <a:r>
              <a:rPr lang="ar-IQ" sz="2400" dirty="0" smtClean="0"/>
              <a:t>    </a:t>
            </a:r>
            <a:r>
              <a:rPr lang="ar-SA" sz="2400" dirty="0" smtClean="0"/>
              <a:t>      تركز هذه المقابلة على ماضي المسترشد وحاضره وتوقعاته المستقبلية وتقوم بالربط بين المعلومات للخروج بأفكار تشخيصية عن سلوك المسترشد, ويكون المرشد مرناً في طرح اسئلته ليتيح للمسترشد الكشف عن الجوانب الغامضة في موضوع معين.</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624</Words>
  <Application>Microsoft Office PowerPoint</Application>
  <PresentationFormat>عرض على الشاشة (3:4)‏</PresentationFormat>
  <Paragraphs>50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 المقابلة الارشادية  اعداد ا.م.د. اياد هاشم محمد  </vt:lpstr>
      <vt:lpstr>المقابلة الارشادية</vt:lpstr>
      <vt:lpstr>عرف المقابلة الارشادية؟ </vt:lpstr>
      <vt:lpstr>انواع المقابلة؟ </vt:lpstr>
      <vt:lpstr>توضيح انواع المقابلة؟ 1- من حيث الاسلوب تقسم إلى:- </vt:lpstr>
      <vt:lpstr>توضيح انواع المقابلة؟ 1- من حيث الاسلوب تقسم إلى:- </vt:lpstr>
      <vt:lpstr>عرض تقديمي في PowerPoint</vt:lpstr>
      <vt:lpstr>عرض تقديمي في PowerPoint</vt:lpstr>
      <vt:lpstr>2- من حيث الغرض:-</vt:lpstr>
      <vt:lpstr>2- من حيث الغرض:-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المقابلة الارشادية</dc:title>
  <dc:creator>ahmed</dc:creator>
  <cp:lastModifiedBy>icc</cp:lastModifiedBy>
  <cp:revision>16</cp:revision>
  <dcterms:created xsi:type="dcterms:W3CDTF">2018-10-04T15:23:04Z</dcterms:created>
  <dcterms:modified xsi:type="dcterms:W3CDTF">2018-10-24T07:25:51Z</dcterms:modified>
</cp:coreProperties>
</file>